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 Mono Medium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ghW4Nhc1Aei09WBUIq8vfSLPO9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Medium-regular.fntdata"/><Relationship Id="rId14" Type="http://schemas.openxmlformats.org/officeDocument/2006/relationships/slide" Target="slides/slide10.xml"/><Relationship Id="rId17" Type="http://schemas.openxmlformats.org/officeDocument/2006/relationships/font" Target="fonts/RobotoMonoMedium-italic.fntdata"/><Relationship Id="rId16" Type="http://schemas.openxmlformats.org/officeDocument/2006/relationships/font" Target="fonts/RobotoMonoMedium-bold.fntdata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Mono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414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4509678" y="1511492"/>
            <a:ext cx="5784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450"/>
              <a:buFont typeface="Roboto Mono Medium"/>
              <a:buNone/>
            </a:pPr>
            <a:r>
              <a:rPr b="0" i="0" lang="en-US" sz="44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Capstone</a:t>
            </a:r>
            <a:endParaRPr b="0" i="0" sz="4450" u="none" cap="none" strike="noStrike">
              <a:solidFill>
                <a:srgbClr val="DCFF5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450"/>
              <a:buFont typeface="Roboto Mono Medium"/>
              <a:buNone/>
            </a:pPr>
            <a:r>
              <a:rPr b="0" i="0" lang="en-US" sz="44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DriveQuiz</a:t>
            </a:r>
            <a:endParaRPr b="0" i="0" sz="44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3096816" y="3377208"/>
            <a:ext cx="843665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ono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Innovación en la Educación Vial</a:t>
            </a:r>
            <a:endParaRPr b="0" i="0" sz="355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793790" y="4284345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Proyecto de Ingeniería Informática</a:t>
            </a:r>
            <a:endParaRPr b="0" i="0" sz="2200" u="none" cap="none" strike="noStrike"/>
          </a:p>
        </p:txBody>
      </p:sp>
      <p:sp>
        <p:nvSpPr>
          <p:cNvPr id="61" name="Google Shape;61;p1"/>
          <p:cNvSpPr/>
          <p:nvPr/>
        </p:nvSpPr>
        <p:spPr>
          <a:xfrm>
            <a:off x="793790" y="499300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Escuela de Informática y Telecomunicaciones, Sede Maipú, 2025</a:t>
            </a:r>
            <a:endParaRPr b="0" i="0" sz="175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793790" y="5611058"/>
            <a:ext cx="130428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Docente: Jorge Guzmán Bozo | Equipo: Luis Silva, Belén Rojas, Mauricio Bustillos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/>
          <p:nvPr/>
        </p:nvSpPr>
        <p:spPr>
          <a:xfrm>
            <a:off x="2874764" y="852130"/>
            <a:ext cx="88809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000"/>
              <a:buFont typeface="Roboto Mono Medium"/>
              <a:buNone/>
            </a:pPr>
            <a:r>
              <a:rPr b="0" i="0" lang="en-US" sz="40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Diseño y Prototipado: Mockups</a:t>
            </a:r>
            <a:endParaRPr b="0" i="0" sz="4000" u="none" cap="none" strike="noStrike"/>
          </a:p>
        </p:txBody>
      </p:sp>
      <p:sp>
        <p:nvSpPr>
          <p:cNvPr id="293" name="Google Shape;293;p10"/>
          <p:cNvSpPr/>
          <p:nvPr/>
        </p:nvSpPr>
        <p:spPr>
          <a:xfrm>
            <a:off x="793790" y="1593533"/>
            <a:ext cx="13042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Visualizando la experiencia de usuario en </a:t>
            </a:r>
            <a:r>
              <a:rPr b="1" i="0" lang="en-US" sz="20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DriveQuiz</a:t>
            </a:r>
            <a:endParaRPr b="0" i="0" sz="2000" u="none" cap="none" strike="noStrike"/>
          </a:p>
        </p:txBody>
      </p:sp>
      <p:sp>
        <p:nvSpPr>
          <p:cNvPr id="294" name="Google Shape;294;p10"/>
          <p:cNvSpPr/>
          <p:nvPr/>
        </p:nvSpPr>
        <p:spPr>
          <a:xfrm>
            <a:off x="793790" y="7181255"/>
            <a:ext cx="13042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Estos prototipos nos permiten visualizar y validar la experiencia del usuario, tanto en la aplicación móvil como en el backend, antes de la implementación final.</a:t>
            </a:r>
            <a:endParaRPr b="0" i="0" sz="1600" u="none" cap="none" strike="noStrike"/>
          </a:p>
        </p:txBody>
      </p:sp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538" y="2595775"/>
            <a:ext cx="2884751" cy="20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636" y="2596100"/>
            <a:ext cx="2861143" cy="203807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88" y="2611638"/>
            <a:ext cx="2861150" cy="203874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9057" y="4899438"/>
            <a:ext cx="2861150" cy="2048603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85313" y="4919038"/>
            <a:ext cx="2861150" cy="197735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/>
          <p:nvPr/>
        </p:nvSpPr>
        <p:spPr>
          <a:xfrm>
            <a:off x="4253032" y="1021080"/>
            <a:ext cx="612433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El Desafío Actual:</a:t>
            </a:r>
            <a:endParaRPr b="0" i="0" sz="44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93790" y="2070021"/>
            <a:ext cx="130428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Roboto Mono Medium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Obstáculos en la Preparación para la Licencia de Conducir</a:t>
            </a:r>
            <a:endParaRPr b="0" i="0" sz="35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93790" y="3544133"/>
            <a:ext cx="4196358" cy="3046214"/>
          </a:xfrm>
          <a:prstGeom prst="roundRect">
            <a:avLst>
              <a:gd fmla="val 1117" name="adj"/>
            </a:avLst>
          </a:prstGeom>
          <a:solidFill>
            <a:srgbClr val="212121"/>
          </a:solidFill>
          <a:ln cap="flat" cmpd="sng" w="304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3438525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579" y="642377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1164431" y="3914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Examen Teórico: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1164431" y="4405193"/>
            <a:ext cx="345507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Un gran número de aspirantes enfrentan dificultades para aprobar el examen teórico debido a la falta de material de estudio accesible y actualizado.</a:t>
            </a:r>
            <a:endParaRPr b="0" i="0" sz="17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5216962" y="3544133"/>
            <a:ext cx="4196358" cy="3046214"/>
          </a:xfrm>
          <a:prstGeom prst="roundRect">
            <a:avLst>
              <a:gd fmla="val 1117" name="adj"/>
            </a:avLst>
          </a:prstGeom>
          <a:solidFill>
            <a:srgbClr val="212121"/>
          </a:solidFill>
          <a:ln cap="flat" cmpd="sng" w="304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353" y="3438525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751" y="642377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5587603" y="3914775"/>
            <a:ext cx="30609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Impacto Económico:</a:t>
            </a:r>
            <a:endParaRPr b="0" i="0" sz="22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5587603" y="4405193"/>
            <a:ext cx="345507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Esto conlleva costos adicionales para los estudiantes (re-pago de exámenes) y afecta la captación y fidelización de alumnos para las escuelas de conducción.</a:t>
            </a:r>
            <a:endParaRPr b="0" i="0" sz="17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9640133" y="3544133"/>
            <a:ext cx="4196358" cy="3046214"/>
          </a:xfrm>
          <a:prstGeom prst="roundRect">
            <a:avLst>
              <a:gd fmla="val 1117" name="adj"/>
            </a:avLst>
          </a:prstGeom>
          <a:solidFill>
            <a:srgbClr val="212121"/>
          </a:solidFill>
          <a:ln cap="flat" cmpd="sng" w="304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4525" y="3438525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9923" y="642377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/>
          <p:nvPr/>
        </p:nvSpPr>
        <p:spPr>
          <a:xfrm>
            <a:off x="10010775" y="3914775"/>
            <a:ext cx="345507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Oportunidad de Mercado:</a:t>
            </a:r>
            <a:endParaRPr b="0" i="0" sz="2200" u="none" cap="none" strike="noStrike"/>
          </a:p>
        </p:txBody>
      </p:sp>
      <p:sp>
        <p:nvSpPr>
          <p:cNvPr id="84" name="Google Shape;84;p2"/>
          <p:cNvSpPr/>
          <p:nvPr/>
        </p:nvSpPr>
        <p:spPr>
          <a:xfrm>
            <a:off x="10010775" y="4759523"/>
            <a:ext cx="345507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Existe una brecha en el mercado de capacitaciones digitales y servicios educativos especializados en seguridad vial.</a:t>
            </a:r>
            <a:endParaRPr b="0" i="0" sz="175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793790" y="68454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Nuestro proyecto busca transformar esta realidad, brindando una solución integral.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4459010" y="596622"/>
            <a:ext cx="5712262" cy="44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"/>
              <a:buFont typeface="Roboto Mono Medium"/>
              <a:buNone/>
            </a:pPr>
            <a:r>
              <a:rPr b="0" i="0" lang="en-US" sz="27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Nuestra Solución: DriveQuiz</a:t>
            </a:r>
            <a:endParaRPr b="0" i="0" sz="2750" u="none" cap="none" strike="noStrike"/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81" y="1407319"/>
            <a:ext cx="6383774" cy="63837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7494865" y="1770698"/>
            <a:ext cx="63837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Roboto Mono Medium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Plataforma web innovadora para la preparación del examen teórico de conducir:</a:t>
            </a:r>
            <a:endParaRPr b="0" i="0" sz="18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7494865" y="2897743"/>
            <a:ext cx="638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Roboto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Experiencia Completa: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Pruebas prácticas, cápsulas educativas interactivas, y un plan de estudio guiado.</a:t>
            </a:r>
            <a:endParaRPr b="0" i="0" sz="15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7494865" y="3703320"/>
            <a:ext cx="638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Roboto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Personalización Inteligente: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Funcionalidades de IA para adaptar el contenido al avance del usuario.</a:t>
            </a:r>
            <a:endParaRPr b="0" i="0" sz="15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7494865" y="4508897"/>
            <a:ext cx="638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Roboto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Soporte Profesional: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Acompañamiento de formadores experimentados y biblioteca digital.</a:t>
            </a:r>
            <a:endParaRPr b="0" i="0" sz="150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7494865" y="5241131"/>
            <a:ext cx="638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00"/>
              <a:buFont typeface="Roboto"/>
              <a:buNone/>
            </a:pPr>
            <a:r>
              <a:rPr b="1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Innovación y Accesibilidad:</a:t>
            </a: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Una solución diferenciadora en el mercado de educación vial.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/>
          <p:nvPr/>
        </p:nvSpPr>
        <p:spPr>
          <a:xfrm>
            <a:off x="3742611" y="1037273"/>
            <a:ext cx="714506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4450"/>
              <a:buFont typeface="Roboto Mono Medium"/>
              <a:buNone/>
            </a:pPr>
            <a:r>
              <a:rPr b="0" i="0" lang="en-US" sz="445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Objetivo del Proyecto</a:t>
            </a:r>
            <a:endParaRPr b="0" i="0" sz="4450" u="none" cap="none" strike="noStrike"/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9968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1020604" y="3333750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Creación de Solución Tecnológica</a:t>
            </a:r>
            <a:endParaRPr b="0" i="0" sz="22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1020604" y="4178498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Diseñar y desarrollar una herramienta que asista a alumnos y centros formativos en la preparación del examen teórico de conducir.</a:t>
            </a:r>
            <a:endParaRPr b="0" i="0" sz="1750" u="none" cap="none" strike="noStrike"/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19968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5368171" y="3333750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Construcción Ágil del Producto</a:t>
            </a:r>
            <a:endParaRPr b="0" i="0" sz="22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5368171" y="4178498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Desarrollo de un software operativo, validado y adaptable a las necesidades del usuario mediante metodologías ágiles.</a:t>
            </a:r>
            <a:endParaRPr b="0" i="0" sz="1750" u="none" cap="none" strike="noStrike"/>
          </a:p>
        </p:txBody>
      </p:sp>
      <p:pic>
        <p:nvPicPr>
          <p:cNvPr descr="preencoded.png" id="110" name="Google Shape;11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19968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9715738" y="3333750"/>
            <a:ext cx="3893939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Gestión y Documentación Exhaustiva</a:t>
            </a:r>
            <a:endParaRPr b="0" i="0" sz="22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9715738" y="4532828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Asegurar la trazabilidad y mejora continua del producto a través de evidencias grupales e individuales en cada fase.</a:t>
            </a:r>
            <a:endParaRPr b="0" i="0" sz="175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793790" y="646640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Nuestro proceso proyectado no solo proporciona una herramienta práctica, sino que también complementa y enriquece la experiencia educativa del alumno.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6008965" y="350877"/>
            <a:ext cx="2612350" cy="2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 Medium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Alcances del Proyecto</a:t>
            </a:r>
            <a:endParaRPr b="0" i="0" sz="16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2948900" y="972850"/>
            <a:ext cx="3060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 que el sistema </a:t>
            </a:r>
            <a:r>
              <a:rPr b="0" i="0" lang="en-US" sz="1450" u="none" cap="none" strike="noStrike">
                <a:solidFill>
                  <a:srgbClr val="5CC97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SÍ</a:t>
            </a:r>
            <a:r>
              <a:rPr b="0" i="0" lang="en-US" sz="1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hace:</a:t>
            </a:r>
            <a:endParaRPr b="0" i="0" sz="14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2948900" y="1353338"/>
            <a:ext cx="6767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Simuladores de examen y cápsulas educativas.</a:t>
            </a:r>
            <a:endParaRPr b="0" i="0" sz="11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2948900" y="1611431"/>
            <a:ext cx="6767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Notificaciones y planes de estudio personalizados.</a:t>
            </a:r>
            <a:endParaRPr b="0" i="0" sz="11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2948900" y="1869524"/>
            <a:ext cx="6767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Retroalimentación continua sobre el progreso.</a:t>
            </a:r>
            <a:endParaRPr b="0" i="0" sz="1150" u="none" cap="none" strike="noStrike"/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900" y="2280052"/>
            <a:ext cx="3773568" cy="377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7983675" y="976475"/>
            <a:ext cx="32175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Lo que el sistema </a:t>
            </a:r>
            <a:r>
              <a:rPr b="0" i="0" lang="en-US" sz="1450" u="none" cap="none" strike="noStrike">
                <a:solidFill>
                  <a:srgbClr val="F4444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</a:t>
            </a:r>
            <a:r>
              <a:rPr b="0" i="0" lang="en-US" sz="1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hace:</a:t>
            </a:r>
            <a:endParaRPr b="0" i="0" sz="14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7983673" y="1291027"/>
            <a:ext cx="67674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sustituye la evaluación oficial de la licencia.</a:t>
            </a:r>
            <a:endParaRPr b="0" i="0" sz="11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7983673" y="1528914"/>
            <a:ext cx="67674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garantiza la obtención inmediata del permiso.</a:t>
            </a:r>
            <a:endParaRPr b="0" i="0" sz="11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7983673" y="1766801"/>
            <a:ext cx="67674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150"/>
              <a:buFont typeface="Roboto"/>
              <a:buChar char="•"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gestiona exámenes prácticos ni expide certificados (en v1).</a:t>
            </a:r>
            <a:endParaRPr b="0" i="0" sz="1150" u="none" cap="none" strike="noStrike"/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8032" y="2280052"/>
            <a:ext cx="3773568" cy="377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446603" y="6304145"/>
            <a:ext cx="13737300" cy="18000"/>
          </a:xfrm>
          <a:prstGeom prst="rect">
            <a:avLst/>
          </a:prstGeom>
          <a:solidFill>
            <a:srgbClr val="E5E0D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6756678" y="6446520"/>
            <a:ext cx="12693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50"/>
              <a:buFont typeface="Roboto Mono Medium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Alcances Futuros:</a:t>
            </a:r>
            <a:endParaRPr b="0" i="0" sz="13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903803" y="6955036"/>
            <a:ext cx="186600" cy="186600"/>
          </a:xfrm>
          <a:prstGeom prst="roundRect">
            <a:avLst>
              <a:gd fmla="val 667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3" name="Google Shape;133;p5"/>
          <p:cNvSpPr/>
          <p:nvPr/>
        </p:nvSpPr>
        <p:spPr>
          <a:xfrm>
            <a:off x="934819" y="6970514"/>
            <a:ext cx="12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14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1173250" y="6859650"/>
            <a:ext cx="20430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 Mono Medium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Gamificación:</a:t>
            </a:r>
            <a:endParaRPr b="0" i="0" sz="13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1173242" y="7162800"/>
            <a:ext cx="6547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Inclusión de rankings y logros.</a:t>
            </a:r>
            <a:endParaRPr b="0" i="0" sz="115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8738592" y="6955036"/>
            <a:ext cx="186600" cy="186600"/>
          </a:xfrm>
          <a:prstGeom prst="roundRect">
            <a:avLst>
              <a:gd fmla="val 667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7" name="Google Shape;137;p5"/>
          <p:cNvSpPr/>
          <p:nvPr/>
        </p:nvSpPr>
        <p:spPr>
          <a:xfrm>
            <a:off x="8769608" y="6970514"/>
            <a:ext cx="12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14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9008025" y="6907300"/>
            <a:ext cx="35880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 Mono Medium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Integración con Entes Públicos:</a:t>
            </a:r>
            <a:endParaRPr b="0" i="0" sz="130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9008031" y="7171750"/>
            <a:ext cx="6547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Validación de avances con administraciones públicas.</a:t>
            </a:r>
            <a:endParaRPr b="0" i="0" sz="115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903803" y="7461409"/>
            <a:ext cx="186600" cy="186600"/>
          </a:xfrm>
          <a:prstGeom prst="roundRect">
            <a:avLst>
              <a:gd fmla="val 667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1" name="Google Shape;141;p5"/>
          <p:cNvSpPr/>
          <p:nvPr/>
        </p:nvSpPr>
        <p:spPr>
          <a:xfrm>
            <a:off x="934819" y="7476887"/>
            <a:ext cx="12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1450" u="none" cap="none" strike="noStrike"/>
          </a:p>
        </p:txBody>
      </p:sp>
      <p:sp>
        <p:nvSpPr>
          <p:cNvPr id="142" name="Google Shape;142;p5"/>
          <p:cNvSpPr/>
          <p:nvPr/>
        </p:nvSpPr>
        <p:spPr>
          <a:xfrm>
            <a:off x="1173250" y="7489875"/>
            <a:ext cx="2399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 Mono Medium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Realidad Aumentada:</a:t>
            </a:r>
            <a:endParaRPr b="0" i="0" sz="1300" u="none" cap="none" strike="noStrike"/>
          </a:p>
        </p:txBody>
      </p:sp>
      <p:sp>
        <p:nvSpPr>
          <p:cNvPr id="143" name="Google Shape;143;p5"/>
          <p:cNvSpPr/>
          <p:nvPr/>
        </p:nvSpPr>
        <p:spPr>
          <a:xfrm>
            <a:off x="1173400" y="7813649"/>
            <a:ext cx="6547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Simulación de escenarios de conducción.</a:t>
            </a:r>
            <a:endParaRPr b="0" i="0" sz="1150" u="none" cap="none" strike="noStrike"/>
          </a:p>
        </p:txBody>
      </p:sp>
      <p:sp>
        <p:nvSpPr>
          <p:cNvPr id="144" name="Google Shape;144;p5"/>
          <p:cNvSpPr/>
          <p:nvPr/>
        </p:nvSpPr>
        <p:spPr>
          <a:xfrm>
            <a:off x="8738592" y="7461409"/>
            <a:ext cx="186600" cy="186600"/>
          </a:xfrm>
          <a:prstGeom prst="roundRect">
            <a:avLst>
              <a:gd fmla="val 667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5" name="Google Shape;145;p5"/>
          <p:cNvSpPr/>
          <p:nvPr/>
        </p:nvSpPr>
        <p:spPr>
          <a:xfrm>
            <a:off x="8769608" y="7476887"/>
            <a:ext cx="1245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9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4</a:t>
            </a:r>
            <a:endParaRPr b="0" i="0" sz="1450" u="none" cap="none" strike="noStrike"/>
          </a:p>
        </p:txBody>
      </p:sp>
      <p:sp>
        <p:nvSpPr>
          <p:cNvPr id="146" name="Google Shape;146;p5"/>
          <p:cNvSpPr/>
          <p:nvPr/>
        </p:nvSpPr>
        <p:spPr>
          <a:xfrm>
            <a:off x="9008025" y="7489901"/>
            <a:ext cx="2399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 Mono Medium"/>
              <a:buNone/>
            </a:pPr>
            <a:r>
              <a:rPr b="0" i="0" lang="en-US" sz="13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Tutores en Línea:</a:t>
            </a:r>
            <a:endParaRPr b="0" i="0" sz="1300" u="none" cap="none" strike="noStrike"/>
          </a:p>
        </p:txBody>
      </p:sp>
      <p:sp>
        <p:nvSpPr>
          <p:cNvPr id="147" name="Google Shape;147;p5"/>
          <p:cNvSpPr/>
          <p:nvPr/>
        </p:nvSpPr>
        <p:spPr>
          <a:xfrm>
            <a:off x="9008031" y="7821573"/>
            <a:ext cx="6547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650"/>
              <a:buFont typeface="Roboto"/>
              <a:buNone/>
            </a:pPr>
            <a:r>
              <a:rPr b="0" i="0" lang="en-US" sz="11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Sistema de acompañamiento con instructores certificados.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4927951" y="506100"/>
            <a:ext cx="47745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Mono Medium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Procesos Clave de Negocio</a:t>
            </a:r>
            <a:endParaRPr b="0" i="0" sz="250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623530" y="1230273"/>
            <a:ext cx="3201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Proceso de Capacitación del Usuario</a:t>
            </a:r>
            <a:endParaRPr b="0" i="0" sz="18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623525" y="1979650"/>
            <a:ext cx="7171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Flujo centrado en el aprendizaje del estudiante:</a:t>
            </a:r>
            <a:endParaRPr b="0" i="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623525" y="2309933"/>
            <a:ext cx="7171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Registro: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El estudiante se inscribe en la plataforma.</a:t>
            </a:r>
            <a:endParaRPr b="0" i="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623525" y="2508055"/>
            <a:ext cx="7171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Planificación: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Selecciona o personaliza su plan de estudio.</a:t>
            </a:r>
            <a:endParaRPr b="0" i="0" u="none" cap="none" strike="noStrike"/>
          </a:p>
        </p:txBody>
      </p:sp>
      <p:sp>
        <p:nvSpPr>
          <p:cNvPr id="158" name="Google Shape;158;p6"/>
          <p:cNvSpPr/>
          <p:nvPr/>
        </p:nvSpPr>
        <p:spPr>
          <a:xfrm>
            <a:off x="623525" y="2706177"/>
            <a:ext cx="7171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Acceso a Contenido: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Explora cápsulas, simulaciones y cuestionarios.</a:t>
            </a:r>
            <a:endParaRPr b="0" i="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623525" y="2904300"/>
            <a:ext cx="7171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Evaluación: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El sistema mide su desempeño y ofrece retroalimentación.</a:t>
            </a:r>
            <a:endParaRPr b="0" i="0" u="none" cap="none" strike="noStrike"/>
          </a:p>
        </p:txBody>
      </p:sp>
      <p:pic>
        <p:nvPicPr>
          <p:cNvPr descr="preencoded.png"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900" y="3298100"/>
            <a:ext cx="5526524" cy="46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/>
          <p:nvPr/>
        </p:nvSpPr>
        <p:spPr>
          <a:xfrm>
            <a:off x="7446777" y="1230275"/>
            <a:ext cx="4902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Medium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Proceso de Gestión de Instructores y Contenidos</a:t>
            </a:r>
            <a:endParaRPr b="0" i="0" sz="1800" u="none" cap="none" strike="noStrike"/>
          </a:p>
        </p:txBody>
      </p:sp>
      <p:sp>
        <p:nvSpPr>
          <p:cNvPr id="162" name="Google Shape;162;p6"/>
          <p:cNvSpPr/>
          <p:nvPr/>
        </p:nvSpPr>
        <p:spPr>
          <a:xfrm>
            <a:off x="7446764" y="1903452"/>
            <a:ext cx="6643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Flujo para la creación y curación de material educativo:</a:t>
            </a:r>
            <a:endParaRPr b="0" i="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7446764" y="2233732"/>
            <a:ext cx="6643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Carga de Contenido: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Capacitadores suben material.</a:t>
            </a:r>
            <a:endParaRPr b="0" i="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7446764" y="2431852"/>
            <a:ext cx="6643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Validación: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La administración revisa la calidad del material.</a:t>
            </a:r>
            <a:endParaRPr b="0" i="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7446764" y="2629972"/>
            <a:ext cx="6643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Disponibilidad: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Contenidos se hacen accesibles a estudiantes.</a:t>
            </a:r>
            <a:endParaRPr b="0" i="0" u="none" cap="none" strike="noStrike"/>
          </a:p>
        </p:txBody>
      </p:sp>
      <p:sp>
        <p:nvSpPr>
          <p:cNvPr id="166" name="Google Shape;166;p6"/>
          <p:cNvSpPr/>
          <p:nvPr/>
        </p:nvSpPr>
        <p:spPr>
          <a:xfrm>
            <a:off x="7446764" y="2828092"/>
            <a:ext cx="66438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00"/>
              <a:buFont typeface="Roboto"/>
              <a:buNone/>
            </a:pPr>
            <a:r>
              <a:rPr b="1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Mejora Continua:</a:t>
            </a:r>
            <a:r>
              <a:rPr b="0" i="0" lang="en-US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Instructores reciben feedback para optimizar el servicio.</a:t>
            </a:r>
            <a:endParaRPr b="0" i="0" u="none" cap="none" strike="noStrike"/>
          </a:p>
        </p:txBody>
      </p:sp>
      <p:pic>
        <p:nvPicPr>
          <p:cNvPr descr="preencoded.png"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778" y="3346275"/>
            <a:ext cx="5526520" cy="46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5276136" y="460057"/>
            <a:ext cx="4078010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2100"/>
              <a:buFont typeface="Roboto Mono Medium"/>
              <a:buNone/>
            </a:pPr>
            <a:r>
              <a:rPr b="0" i="0" lang="en-US" sz="2100" u="none" cap="none" strike="noStrike">
                <a:solidFill>
                  <a:srgbClr val="DCFF5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Backlog de Requerimientos</a:t>
            </a:r>
            <a:endParaRPr b="0" i="0" sz="210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585549" y="101750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7"/>
          <p:cNvSpPr/>
          <p:nvPr/>
        </p:nvSpPr>
        <p:spPr>
          <a:xfrm>
            <a:off x="600789" y="103274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6" name="Google Shape;176;p7"/>
          <p:cNvSpPr/>
          <p:nvPr/>
        </p:nvSpPr>
        <p:spPr>
          <a:xfrm>
            <a:off x="736759" y="124408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</a:t>
            </a:r>
            <a:endParaRPr b="0" i="0" sz="165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1144548" y="1141452"/>
            <a:ext cx="1359456" cy="16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Usuarios:</a:t>
            </a:r>
            <a:endParaRPr b="0" i="0" sz="1450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1144548" y="137660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Registro y autenticación de usuarios.</a:t>
            </a:r>
            <a:endParaRPr b="0" i="0" sz="1250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585549" y="178331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7"/>
          <p:cNvSpPr/>
          <p:nvPr/>
        </p:nvSpPr>
        <p:spPr>
          <a:xfrm>
            <a:off x="600789" y="179855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7"/>
          <p:cNvSpPr/>
          <p:nvPr/>
        </p:nvSpPr>
        <p:spPr>
          <a:xfrm>
            <a:off x="736759" y="200989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</a:t>
            </a:r>
            <a:endParaRPr b="0" i="0" sz="1650" u="none" cap="none" strike="noStrike"/>
          </a:p>
        </p:txBody>
      </p:sp>
      <p:sp>
        <p:nvSpPr>
          <p:cNvPr id="182" name="Google Shape;182;p7"/>
          <p:cNvSpPr/>
          <p:nvPr/>
        </p:nvSpPr>
        <p:spPr>
          <a:xfrm>
            <a:off x="1144551" y="1907254"/>
            <a:ext cx="20346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Personalización:</a:t>
            </a:r>
            <a:endParaRPr b="0" i="0" sz="1450" u="none" cap="none" strike="noStrike"/>
          </a:p>
        </p:txBody>
      </p:sp>
      <p:sp>
        <p:nvSpPr>
          <p:cNvPr id="183" name="Google Shape;183;p7"/>
          <p:cNvSpPr/>
          <p:nvPr/>
        </p:nvSpPr>
        <p:spPr>
          <a:xfrm>
            <a:off x="1144548" y="214241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Creación y personalización de planes de estudio.</a:t>
            </a:r>
            <a:endParaRPr b="0" i="0" sz="1250" u="none" cap="none" strike="noStrike"/>
          </a:p>
        </p:txBody>
      </p:sp>
      <p:sp>
        <p:nvSpPr>
          <p:cNvPr id="184" name="Google Shape;184;p7"/>
          <p:cNvSpPr/>
          <p:nvPr/>
        </p:nvSpPr>
        <p:spPr>
          <a:xfrm>
            <a:off x="585549" y="254912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7"/>
          <p:cNvSpPr/>
          <p:nvPr/>
        </p:nvSpPr>
        <p:spPr>
          <a:xfrm>
            <a:off x="600789" y="256436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7"/>
          <p:cNvSpPr/>
          <p:nvPr/>
        </p:nvSpPr>
        <p:spPr>
          <a:xfrm>
            <a:off x="736759" y="277570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1650" u="none" cap="none" strike="noStrike"/>
          </a:p>
        </p:txBody>
      </p:sp>
      <p:sp>
        <p:nvSpPr>
          <p:cNvPr id="187" name="Google Shape;187;p7"/>
          <p:cNvSpPr/>
          <p:nvPr/>
        </p:nvSpPr>
        <p:spPr>
          <a:xfrm>
            <a:off x="1144551" y="2673074"/>
            <a:ext cx="19356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Simulaciones:</a:t>
            </a:r>
            <a:endParaRPr b="0" i="0" sz="1450" u="none" cap="none" strike="noStrike"/>
          </a:p>
        </p:txBody>
      </p:sp>
      <p:sp>
        <p:nvSpPr>
          <p:cNvPr id="188" name="Google Shape;188;p7"/>
          <p:cNvSpPr/>
          <p:nvPr/>
        </p:nvSpPr>
        <p:spPr>
          <a:xfrm>
            <a:off x="1144548" y="290822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Simulaciones de examen con retroalimentación inmediata.</a:t>
            </a:r>
            <a:endParaRPr b="0" i="0" sz="1250" u="none" cap="none" strike="noStrike"/>
          </a:p>
        </p:txBody>
      </p:sp>
      <p:sp>
        <p:nvSpPr>
          <p:cNvPr id="189" name="Google Shape;189;p7"/>
          <p:cNvSpPr/>
          <p:nvPr/>
        </p:nvSpPr>
        <p:spPr>
          <a:xfrm>
            <a:off x="585549" y="331493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7"/>
          <p:cNvSpPr/>
          <p:nvPr/>
        </p:nvSpPr>
        <p:spPr>
          <a:xfrm>
            <a:off x="600789" y="333017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7"/>
          <p:cNvSpPr/>
          <p:nvPr/>
        </p:nvSpPr>
        <p:spPr>
          <a:xfrm>
            <a:off x="736759" y="354151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4</a:t>
            </a:r>
            <a:endParaRPr b="0" i="0" sz="1650" u="none" cap="none" strike="noStrike"/>
          </a:p>
        </p:txBody>
      </p:sp>
      <p:sp>
        <p:nvSpPr>
          <p:cNvPr id="192" name="Google Shape;192;p7"/>
          <p:cNvSpPr/>
          <p:nvPr/>
        </p:nvSpPr>
        <p:spPr>
          <a:xfrm>
            <a:off x="1144548" y="3438882"/>
            <a:ext cx="1359456" cy="16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Contenido:</a:t>
            </a:r>
            <a:endParaRPr b="0" i="0" sz="1450" u="none" cap="none" strike="noStrike"/>
          </a:p>
        </p:txBody>
      </p:sp>
      <p:sp>
        <p:nvSpPr>
          <p:cNvPr id="193" name="Google Shape;193;p7"/>
          <p:cNvSpPr/>
          <p:nvPr/>
        </p:nvSpPr>
        <p:spPr>
          <a:xfrm>
            <a:off x="1144548" y="367403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Biblioteca digital y cápsulas educativas interactivas.</a:t>
            </a:r>
            <a:endParaRPr b="0" i="0" sz="125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585549" y="408074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7"/>
          <p:cNvSpPr/>
          <p:nvPr/>
        </p:nvSpPr>
        <p:spPr>
          <a:xfrm>
            <a:off x="600789" y="409598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7"/>
          <p:cNvSpPr/>
          <p:nvPr/>
        </p:nvSpPr>
        <p:spPr>
          <a:xfrm>
            <a:off x="736759" y="430732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5</a:t>
            </a:r>
            <a:endParaRPr b="0" i="0" sz="1650" u="none" cap="none" strike="noStrike"/>
          </a:p>
        </p:txBody>
      </p:sp>
      <p:sp>
        <p:nvSpPr>
          <p:cNvPr id="197" name="Google Shape;197;p7"/>
          <p:cNvSpPr/>
          <p:nvPr/>
        </p:nvSpPr>
        <p:spPr>
          <a:xfrm>
            <a:off x="1144551" y="4204700"/>
            <a:ext cx="20346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Comunicación:</a:t>
            </a:r>
            <a:endParaRPr b="0" i="0" sz="1450" u="none" cap="none" strike="noStrike"/>
          </a:p>
        </p:txBody>
      </p:sp>
      <p:sp>
        <p:nvSpPr>
          <p:cNvPr id="198" name="Google Shape;198;p7"/>
          <p:cNvSpPr/>
          <p:nvPr/>
        </p:nvSpPr>
        <p:spPr>
          <a:xfrm>
            <a:off x="1144548" y="443984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Sistema de notificaciones y recordatorios.</a:t>
            </a:r>
            <a:endParaRPr b="0" i="0" sz="1250" u="none" cap="none" strike="noStrike"/>
          </a:p>
        </p:txBody>
      </p:sp>
      <p:sp>
        <p:nvSpPr>
          <p:cNvPr id="199" name="Google Shape;199;p7"/>
          <p:cNvSpPr/>
          <p:nvPr/>
        </p:nvSpPr>
        <p:spPr>
          <a:xfrm>
            <a:off x="585549" y="484655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7"/>
          <p:cNvSpPr/>
          <p:nvPr/>
        </p:nvSpPr>
        <p:spPr>
          <a:xfrm>
            <a:off x="600789" y="486179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7"/>
          <p:cNvSpPr/>
          <p:nvPr/>
        </p:nvSpPr>
        <p:spPr>
          <a:xfrm>
            <a:off x="736759" y="507313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6</a:t>
            </a:r>
            <a:endParaRPr b="0" i="0" sz="1650" u="none" cap="none" strike="noStrike"/>
          </a:p>
        </p:txBody>
      </p:sp>
      <p:sp>
        <p:nvSpPr>
          <p:cNvPr id="202" name="Google Shape;202;p7"/>
          <p:cNvSpPr/>
          <p:nvPr/>
        </p:nvSpPr>
        <p:spPr>
          <a:xfrm>
            <a:off x="1144548" y="4970502"/>
            <a:ext cx="1359456" cy="16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IA:</a:t>
            </a:r>
            <a:endParaRPr b="0" i="0" sz="1450" u="none" cap="none" strike="noStrike"/>
          </a:p>
        </p:txBody>
      </p:sp>
      <p:sp>
        <p:nvSpPr>
          <p:cNvPr id="203" name="Google Shape;203;p7"/>
          <p:cNvSpPr/>
          <p:nvPr/>
        </p:nvSpPr>
        <p:spPr>
          <a:xfrm>
            <a:off x="1144548" y="520565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Asistente virtual con IA para consultas frecuentes.</a:t>
            </a:r>
            <a:endParaRPr b="0" i="0" sz="1250" u="none" cap="none" strike="noStrike"/>
          </a:p>
        </p:txBody>
      </p:sp>
      <p:sp>
        <p:nvSpPr>
          <p:cNvPr id="204" name="Google Shape;204;p7"/>
          <p:cNvSpPr/>
          <p:nvPr/>
        </p:nvSpPr>
        <p:spPr>
          <a:xfrm>
            <a:off x="585549" y="561236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7"/>
          <p:cNvSpPr/>
          <p:nvPr/>
        </p:nvSpPr>
        <p:spPr>
          <a:xfrm>
            <a:off x="600789" y="562760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7"/>
          <p:cNvSpPr/>
          <p:nvPr/>
        </p:nvSpPr>
        <p:spPr>
          <a:xfrm>
            <a:off x="736759" y="583894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7</a:t>
            </a:r>
            <a:endParaRPr b="0" i="0" sz="1650" u="none" cap="none" strike="noStrike"/>
          </a:p>
        </p:txBody>
      </p:sp>
      <p:sp>
        <p:nvSpPr>
          <p:cNvPr id="207" name="Google Shape;207;p7"/>
          <p:cNvSpPr/>
          <p:nvPr/>
        </p:nvSpPr>
        <p:spPr>
          <a:xfrm>
            <a:off x="1144551" y="5736306"/>
            <a:ext cx="19356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Administración:</a:t>
            </a:r>
            <a:endParaRPr b="0" i="0" sz="1450" u="none" cap="none" strike="noStrike"/>
          </a:p>
        </p:txBody>
      </p:sp>
      <p:sp>
        <p:nvSpPr>
          <p:cNvPr id="208" name="Google Shape;208;p7"/>
          <p:cNvSpPr/>
          <p:nvPr/>
        </p:nvSpPr>
        <p:spPr>
          <a:xfrm>
            <a:off x="1144548" y="597146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Módulo de administración de instructores y contenidos.</a:t>
            </a:r>
            <a:endParaRPr b="0" i="0" sz="1250" u="none" cap="none" strike="noStrike"/>
          </a:p>
        </p:txBody>
      </p:sp>
      <p:sp>
        <p:nvSpPr>
          <p:cNvPr id="209" name="Google Shape;209;p7"/>
          <p:cNvSpPr/>
          <p:nvPr/>
        </p:nvSpPr>
        <p:spPr>
          <a:xfrm>
            <a:off x="585549" y="637817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7"/>
          <p:cNvSpPr/>
          <p:nvPr/>
        </p:nvSpPr>
        <p:spPr>
          <a:xfrm>
            <a:off x="600789" y="639341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7"/>
          <p:cNvSpPr/>
          <p:nvPr/>
        </p:nvSpPr>
        <p:spPr>
          <a:xfrm>
            <a:off x="736759" y="660475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8</a:t>
            </a:r>
            <a:endParaRPr b="0" i="0" sz="1650" u="none" cap="none" strike="noStrike"/>
          </a:p>
        </p:txBody>
      </p:sp>
      <p:sp>
        <p:nvSpPr>
          <p:cNvPr id="212" name="Google Shape;212;p7"/>
          <p:cNvSpPr/>
          <p:nvPr/>
        </p:nvSpPr>
        <p:spPr>
          <a:xfrm>
            <a:off x="1144548" y="6502122"/>
            <a:ext cx="1359456" cy="169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Reportes:</a:t>
            </a:r>
            <a:endParaRPr b="0" i="0" sz="1450" u="none" cap="none" strike="noStrike"/>
          </a:p>
        </p:txBody>
      </p:sp>
      <p:sp>
        <p:nvSpPr>
          <p:cNvPr id="213" name="Google Shape;213;p7"/>
          <p:cNvSpPr/>
          <p:nvPr/>
        </p:nvSpPr>
        <p:spPr>
          <a:xfrm>
            <a:off x="1144548" y="673727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Reportes de progreso y estadísticas individuales.</a:t>
            </a:r>
            <a:endParaRPr b="0" i="0" sz="1250" u="none" cap="none" strike="noStrike"/>
          </a:p>
        </p:txBody>
      </p:sp>
      <p:sp>
        <p:nvSpPr>
          <p:cNvPr id="214" name="Google Shape;214;p7"/>
          <p:cNvSpPr/>
          <p:nvPr/>
        </p:nvSpPr>
        <p:spPr>
          <a:xfrm>
            <a:off x="585549" y="7143988"/>
            <a:ext cx="13459301" cy="657106"/>
          </a:xfrm>
          <a:prstGeom prst="roundRect">
            <a:avLst>
              <a:gd fmla="val 2483" name="adj"/>
            </a:avLst>
          </a:prstGeom>
          <a:solidFill>
            <a:srgbClr val="141414"/>
          </a:solidFill>
          <a:ln cap="flat" cmpd="sng" w="152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7"/>
          <p:cNvSpPr/>
          <p:nvPr/>
        </p:nvSpPr>
        <p:spPr>
          <a:xfrm>
            <a:off x="600789" y="7159228"/>
            <a:ext cx="435054" cy="62662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7"/>
          <p:cNvSpPr/>
          <p:nvPr/>
        </p:nvSpPr>
        <p:spPr>
          <a:xfrm>
            <a:off x="736759" y="7370564"/>
            <a:ext cx="163116" cy="203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Roboto Mono Medium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9</a:t>
            </a:r>
            <a:endParaRPr b="0" i="0" sz="1650" u="none" cap="none" strike="noStrike"/>
          </a:p>
        </p:txBody>
      </p:sp>
      <p:sp>
        <p:nvSpPr>
          <p:cNvPr id="217" name="Google Shape;217;p7"/>
          <p:cNvSpPr/>
          <p:nvPr/>
        </p:nvSpPr>
        <p:spPr>
          <a:xfrm>
            <a:off x="1144551" y="7267925"/>
            <a:ext cx="2084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050"/>
              <a:buFont typeface="Roboto Mono Medium"/>
              <a:buNone/>
            </a:pPr>
            <a:r>
              <a:rPr b="0" i="0" lang="en-US" sz="145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Monetización:</a:t>
            </a:r>
            <a:endParaRPr b="0" i="0" sz="1450" u="none" cap="none" strike="noStrike"/>
          </a:p>
        </p:txBody>
      </p:sp>
      <p:sp>
        <p:nvSpPr>
          <p:cNvPr id="218" name="Google Shape;218;p7"/>
          <p:cNvSpPr/>
          <p:nvPr/>
        </p:nvSpPr>
        <p:spPr>
          <a:xfrm>
            <a:off x="1144548" y="7503081"/>
            <a:ext cx="12885063" cy="174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850"/>
              <a:buFont typeface="Roboto"/>
              <a:buNone/>
            </a:pPr>
            <a:r>
              <a:rPr b="0" i="0" lang="en-US" sz="12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Módulo freemium con opción de suscripción premium.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2892028" y="876419"/>
            <a:ext cx="88463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 Medium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Tecnologías del Desarrollo</a:t>
            </a:r>
            <a:endParaRPr b="0" i="0" sz="4450" u="none" cap="none" strike="noStrike"/>
          </a:p>
        </p:txBody>
      </p:sp>
      <p:pic>
        <p:nvPicPr>
          <p:cNvPr descr="preencoded.png"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0388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/>
          <p:nvPr/>
        </p:nvSpPr>
        <p:spPr>
          <a:xfrm>
            <a:off x="1644253" y="2173486"/>
            <a:ext cx="306097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Frontend: React.js</a:t>
            </a:r>
            <a:endParaRPr b="0" i="0" sz="2200" u="none" cap="none" strike="noStrike"/>
          </a:p>
        </p:txBody>
      </p:sp>
      <p:sp>
        <p:nvSpPr>
          <p:cNvPr id="227" name="Google Shape;227;p8"/>
          <p:cNvSpPr/>
          <p:nvPr/>
        </p:nvSpPr>
        <p:spPr>
          <a:xfrm>
            <a:off x="1644253" y="2663904"/>
            <a:ext cx="552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Interfaz web responsiva para cualquier navegador.</a:t>
            </a:r>
            <a:endParaRPr b="0" i="0" sz="1750" u="none" cap="none" strike="noStrike"/>
          </a:p>
        </p:txBody>
      </p:sp>
      <p:pic>
        <p:nvPicPr>
          <p:cNvPr descr="preencoded.png"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0388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8307348" y="2173486"/>
            <a:ext cx="476142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Backend: Node.js con Express</a:t>
            </a:r>
            <a:endParaRPr b="0" i="0" sz="2200" u="none" cap="none" strike="noStrike"/>
          </a:p>
        </p:txBody>
      </p:sp>
      <p:sp>
        <p:nvSpPr>
          <p:cNvPr id="230" name="Google Shape;230;p8"/>
          <p:cNvSpPr/>
          <p:nvPr/>
        </p:nvSpPr>
        <p:spPr>
          <a:xfrm>
            <a:off x="8307348" y="2663904"/>
            <a:ext cx="55292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Lógica de negocio y comunicación con la base de datos.</a:t>
            </a:r>
            <a:endParaRPr b="0" i="0" sz="1750" u="none" cap="none" strike="noStrike"/>
          </a:p>
        </p:txBody>
      </p:sp>
      <p:pic>
        <p:nvPicPr>
          <p:cNvPr descr="preencoded.png" id="231" name="Google Shape;2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84333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1644253" y="3977997"/>
            <a:ext cx="34010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Base de Datos: MySQL</a:t>
            </a:r>
            <a:endParaRPr b="0" i="0" sz="2200" u="none" cap="none" strike="noStrike"/>
          </a:p>
        </p:txBody>
      </p:sp>
      <p:sp>
        <p:nvSpPr>
          <p:cNvPr id="233" name="Google Shape;233;p8"/>
          <p:cNvSpPr/>
          <p:nvPr/>
        </p:nvSpPr>
        <p:spPr>
          <a:xfrm>
            <a:off x="1644253" y="4468416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Almacenamiento de usuarios, evaluaciones y contenido.</a:t>
            </a:r>
            <a:endParaRPr b="0" i="0" sz="1750" u="none" cap="none" strike="noStrike"/>
          </a:p>
        </p:txBody>
      </p:sp>
      <p:pic>
        <p:nvPicPr>
          <p:cNvPr descr="preencoded.png" id="234" name="Google Shape;2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384333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>
            <a:off x="8307348" y="3977997"/>
            <a:ext cx="552926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Nube: Google Cloud Platform (GCP)</a:t>
            </a:r>
            <a:endParaRPr b="0" i="0" sz="2200" u="none" cap="none" strike="noStrike"/>
          </a:p>
        </p:txBody>
      </p:sp>
      <p:sp>
        <p:nvSpPr>
          <p:cNvPr id="236" name="Google Shape;236;p8"/>
          <p:cNvSpPr/>
          <p:nvPr/>
        </p:nvSpPr>
        <p:spPr>
          <a:xfrm>
            <a:off x="8307348" y="4822746"/>
            <a:ext cx="55292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Hosting de servicios, almacenamiento y seguridad.</a:t>
            </a:r>
            <a:endParaRPr b="0" i="0" sz="1750" u="none" cap="none" strike="noStrike"/>
          </a:p>
        </p:txBody>
      </p:sp>
      <p:pic>
        <p:nvPicPr>
          <p:cNvPr descr="preencoded.png" id="237" name="Google Shape;23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64784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>
            <a:off x="1644253" y="5782508"/>
            <a:ext cx="552914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Inteligencia Artificial: TensorFlow</a:t>
            </a:r>
            <a:endParaRPr b="0" i="0" sz="2200" u="none" cap="none" strike="noStrike"/>
          </a:p>
        </p:txBody>
      </p:sp>
      <p:sp>
        <p:nvSpPr>
          <p:cNvPr id="239" name="Google Shape;239;p8"/>
          <p:cNvSpPr/>
          <p:nvPr/>
        </p:nvSpPr>
        <p:spPr>
          <a:xfrm>
            <a:off x="1644253" y="6627257"/>
            <a:ext cx="552914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Personalización adaptativa y notificaciones inteligentes.</a:t>
            </a:r>
            <a:endParaRPr b="0" i="0" sz="1750" u="none" cap="none" strike="noStrike"/>
          </a:p>
        </p:txBody>
      </p:sp>
      <p:pic>
        <p:nvPicPr>
          <p:cNvPr descr="preencoded.png" id="240" name="Google Shape;24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6884" y="564784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/>
          <p:nvPr/>
        </p:nvSpPr>
        <p:spPr>
          <a:xfrm>
            <a:off x="8307348" y="5782508"/>
            <a:ext cx="493145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 Medium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Notificaciones: SMTP/Firebase</a:t>
            </a:r>
            <a:endParaRPr b="0" i="0" sz="2200" u="none" cap="none" strike="noStrike"/>
          </a:p>
        </p:txBody>
      </p:sp>
      <p:sp>
        <p:nvSpPr>
          <p:cNvPr id="242" name="Google Shape;242;p8"/>
          <p:cNvSpPr/>
          <p:nvPr/>
        </p:nvSpPr>
        <p:spPr>
          <a:xfrm>
            <a:off x="8307348" y="6272927"/>
            <a:ext cx="55292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Integración para correos y notificaciones web.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3946565" y="650319"/>
            <a:ext cx="6737152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Gestión del Desarrollo</a:t>
            </a:r>
            <a:endParaRPr b="0" i="0" sz="4000" u="none" cap="none" strike="noStrike"/>
          </a:p>
        </p:txBody>
      </p:sp>
      <p:sp>
        <p:nvSpPr>
          <p:cNvPr id="249" name="Google Shape;249;p9"/>
          <p:cNvSpPr/>
          <p:nvPr/>
        </p:nvSpPr>
        <p:spPr>
          <a:xfrm>
            <a:off x="3457575" y="1594366"/>
            <a:ext cx="7715250" cy="382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Mono Medium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Estado de Módulos y Artefactos del Sistema</a:t>
            </a:r>
            <a:endParaRPr b="0" i="0" sz="2400" u="none" cap="none" strike="noStrike"/>
          </a:p>
        </p:txBody>
      </p:sp>
      <p:sp>
        <p:nvSpPr>
          <p:cNvPr id="250" name="Google Shape;250;p9"/>
          <p:cNvSpPr/>
          <p:nvPr/>
        </p:nvSpPr>
        <p:spPr>
          <a:xfrm>
            <a:off x="793790" y="2283262"/>
            <a:ext cx="13042821" cy="5295900"/>
          </a:xfrm>
          <a:prstGeom prst="roundRect">
            <a:avLst>
              <a:gd fmla="val 57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>
            <a:off x="801410" y="2290882"/>
            <a:ext cx="13027581" cy="5867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1005602" y="242089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600" u="none" cap="none" strike="noStrike"/>
          </a:p>
        </p:txBody>
      </p:sp>
      <p:sp>
        <p:nvSpPr>
          <p:cNvPr id="253" name="Google Shape;253;p9"/>
          <p:cNvSpPr/>
          <p:nvPr/>
        </p:nvSpPr>
        <p:spPr>
          <a:xfrm>
            <a:off x="2312075" y="242089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Módulo de Categorías</a:t>
            </a:r>
            <a:endParaRPr b="0" i="0" sz="160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8825865" y="242089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55" name="Google Shape;255;p9"/>
          <p:cNvSpPr/>
          <p:nvPr/>
        </p:nvSpPr>
        <p:spPr>
          <a:xfrm>
            <a:off x="801410" y="2877622"/>
            <a:ext cx="13027581" cy="5867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>
            <a:off x="1005602" y="300763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600" u="none" cap="none" strike="noStrike"/>
          </a:p>
        </p:txBody>
      </p:sp>
      <p:sp>
        <p:nvSpPr>
          <p:cNvPr id="257" name="Google Shape;257;p9"/>
          <p:cNvSpPr/>
          <p:nvPr/>
        </p:nvSpPr>
        <p:spPr>
          <a:xfrm>
            <a:off x="2312075" y="300763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Módulo de Productos</a:t>
            </a:r>
            <a:endParaRPr b="0" i="0" sz="1600" u="none" cap="none" strike="noStrike"/>
          </a:p>
        </p:txBody>
      </p:sp>
      <p:sp>
        <p:nvSpPr>
          <p:cNvPr id="258" name="Google Shape;258;p9"/>
          <p:cNvSpPr/>
          <p:nvPr/>
        </p:nvSpPr>
        <p:spPr>
          <a:xfrm>
            <a:off x="8825865" y="300763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59" name="Google Shape;259;p9"/>
          <p:cNvSpPr/>
          <p:nvPr/>
        </p:nvSpPr>
        <p:spPr>
          <a:xfrm>
            <a:off x="801410" y="3464362"/>
            <a:ext cx="13027581" cy="5867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"/>
          <p:cNvSpPr/>
          <p:nvPr/>
        </p:nvSpPr>
        <p:spPr>
          <a:xfrm>
            <a:off x="1005602" y="359437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1600" u="none" cap="none" strike="noStrike"/>
          </a:p>
        </p:txBody>
      </p:sp>
      <p:sp>
        <p:nvSpPr>
          <p:cNvPr id="261" name="Google Shape;261;p9"/>
          <p:cNvSpPr/>
          <p:nvPr/>
        </p:nvSpPr>
        <p:spPr>
          <a:xfrm>
            <a:off x="2312075" y="359437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Módulo de Usuarios Administración</a:t>
            </a:r>
            <a:endParaRPr b="0" i="0" sz="1600" u="none" cap="none" strike="noStrike"/>
          </a:p>
        </p:txBody>
      </p:sp>
      <p:sp>
        <p:nvSpPr>
          <p:cNvPr id="262" name="Google Shape;262;p9"/>
          <p:cNvSpPr/>
          <p:nvPr/>
        </p:nvSpPr>
        <p:spPr>
          <a:xfrm>
            <a:off x="8825865" y="359437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63" name="Google Shape;263;p9"/>
          <p:cNvSpPr/>
          <p:nvPr/>
        </p:nvSpPr>
        <p:spPr>
          <a:xfrm>
            <a:off x="801410" y="4051102"/>
            <a:ext cx="13027581" cy="5867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1005602" y="418111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600" u="none" cap="none" strike="noStrike"/>
          </a:p>
        </p:txBody>
      </p:sp>
      <p:sp>
        <p:nvSpPr>
          <p:cNvPr id="265" name="Google Shape;265;p9"/>
          <p:cNvSpPr/>
          <p:nvPr/>
        </p:nvSpPr>
        <p:spPr>
          <a:xfrm>
            <a:off x="2312075" y="418111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Mesas</a:t>
            </a:r>
            <a:endParaRPr b="0" i="0" sz="1600" u="none" cap="none" strike="noStrike"/>
          </a:p>
        </p:txBody>
      </p:sp>
      <p:sp>
        <p:nvSpPr>
          <p:cNvPr id="266" name="Google Shape;266;p9"/>
          <p:cNvSpPr/>
          <p:nvPr/>
        </p:nvSpPr>
        <p:spPr>
          <a:xfrm>
            <a:off x="8825865" y="418111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67" name="Google Shape;267;p9"/>
          <p:cNvSpPr/>
          <p:nvPr/>
        </p:nvSpPr>
        <p:spPr>
          <a:xfrm>
            <a:off x="801410" y="4637842"/>
            <a:ext cx="13027581" cy="5867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1005602" y="476785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600" u="none" cap="none" strike="noStrike"/>
          </a:p>
        </p:txBody>
      </p:sp>
      <p:sp>
        <p:nvSpPr>
          <p:cNvPr id="269" name="Google Shape;269;p9"/>
          <p:cNvSpPr/>
          <p:nvPr/>
        </p:nvSpPr>
        <p:spPr>
          <a:xfrm>
            <a:off x="2312075" y="476785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Pedidos</a:t>
            </a:r>
            <a:endParaRPr b="0" i="0" sz="1600" u="none" cap="none" strike="noStrike"/>
          </a:p>
        </p:txBody>
      </p:sp>
      <p:sp>
        <p:nvSpPr>
          <p:cNvPr id="270" name="Google Shape;270;p9"/>
          <p:cNvSpPr/>
          <p:nvPr/>
        </p:nvSpPr>
        <p:spPr>
          <a:xfrm>
            <a:off x="8825865" y="476785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71" name="Google Shape;271;p9"/>
          <p:cNvSpPr/>
          <p:nvPr/>
        </p:nvSpPr>
        <p:spPr>
          <a:xfrm>
            <a:off x="801410" y="5224582"/>
            <a:ext cx="13027581" cy="5867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"/>
          <p:cNvSpPr/>
          <p:nvPr/>
        </p:nvSpPr>
        <p:spPr>
          <a:xfrm>
            <a:off x="1005602" y="535459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1600" u="none" cap="none" strike="noStrike"/>
          </a:p>
        </p:txBody>
      </p:sp>
      <p:sp>
        <p:nvSpPr>
          <p:cNvPr id="273" name="Google Shape;273;p9"/>
          <p:cNvSpPr/>
          <p:nvPr/>
        </p:nvSpPr>
        <p:spPr>
          <a:xfrm>
            <a:off x="2312075" y="535459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Historial de Pagos</a:t>
            </a:r>
            <a:endParaRPr b="0" i="0" sz="1600" u="none" cap="none" strike="noStrike"/>
          </a:p>
        </p:txBody>
      </p:sp>
      <p:sp>
        <p:nvSpPr>
          <p:cNvPr id="274" name="Google Shape;274;p9"/>
          <p:cNvSpPr/>
          <p:nvPr/>
        </p:nvSpPr>
        <p:spPr>
          <a:xfrm>
            <a:off x="8825865" y="535459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CC97B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5CC97B"/>
                </a:solidFill>
                <a:latin typeface="Roboto"/>
                <a:ea typeface="Roboto"/>
                <a:cs typeface="Roboto"/>
                <a:sym typeface="Roboto"/>
              </a:rPr>
              <a:t>Cumplido</a:t>
            </a:r>
            <a:endParaRPr b="0" i="0" sz="1600" u="none" cap="none" strike="noStrike"/>
          </a:p>
        </p:txBody>
      </p:sp>
      <p:sp>
        <p:nvSpPr>
          <p:cNvPr id="275" name="Google Shape;275;p9"/>
          <p:cNvSpPr/>
          <p:nvPr/>
        </p:nvSpPr>
        <p:spPr>
          <a:xfrm>
            <a:off x="801410" y="5811322"/>
            <a:ext cx="13027581" cy="5867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1005602" y="594133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1600" u="none" cap="none" strike="noStrike"/>
          </a:p>
        </p:txBody>
      </p:sp>
      <p:sp>
        <p:nvSpPr>
          <p:cNvPr id="277" name="Google Shape;277;p9"/>
          <p:cNvSpPr/>
          <p:nvPr/>
        </p:nvSpPr>
        <p:spPr>
          <a:xfrm>
            <a:off x="2312075" y="594133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Gestión de Reservas</a:t>
            </a:r>
            <a:endParaRPr b="0" i="0" sz="1600" u="none" cap="none" strike="noStrike"/>
          </a:p>
        </p:txBody>
      </p:sp>
      <p:sp>
        <p:nvSpPr>
          <p:cNvPr id="278" name="Google Shape;278;p9"/>
          <p:cNvSpPr/>
          <p:nvPr/>
        </p:nvSpPr>
        <p:spPr>
          <a:xfrm>
            <a:off x="8825865" y="594133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A44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FFA44F"/>
                </a:solidFill>
                <a:latin typeface="Roboto"/>
                <a:ea typeface="Roboto"/>
                <a:cs typeface="Roboto"/>
                <a:sym typeface="Roboto"/>
              </a:rPr>
              <a:t>Pendiente EPT</a:t>
            </a:r>
            <a:endParaRPr b="0" i="0" sz="1600" u="none" cap="none" strike="noStrike"/>
          </a:p>
        </p:txBody>
      </p:sp>
      <p:sp>
        <p:nvSpPr>
          <p:cNvPr id="279" name="Google Shape;279;p9"/>
          <p:cNvSpPr/>
          <p:nvPr/>
        </p:nvSpPr>
        <p:spPr>
          <a:xfrm>
            <a:off x="801410" y="6398062"/>
            <a:ext cx="13027581" cy="5867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1005602" y="652807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1600" u="none" cap="none" strike="noStrike"/>
          </a:p>
        </p:txBody>
      </p:sp>
      <p:sp>
        <p:nvSpPr>
          <p:cNvPr id="281" name="Google Shape;281;p9"/>
          <p:cNvSpPr/>
          <p:nvPr/>
        </p:nvSpPr>
        <p:spPr>
          <a:xfrm>
            <a:off x="2312075" y="652807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Pasarelas de Pagos</a:t>
            </a:r>
            <a:endParaRPr b="0" i="0" sz="1600" u="none" cap="none" strike="noStrike"/>
          </a:p>
        </p:txBody>
      </p:sp>
      <p:sp>
        <p:nvSpPr>
          <p:cNvPr id="282" name="Google Shape;282;p9"/>
          <p:cNvSpPr/>
          <p:nvPr/>
        </p:nvSpPr>
        <p:spPr>
          <a:xfrm>
            <a:off x="8825865" y="652807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F44444"/>
                </a:solidFill>
                <a:latin typeface="Roboto"/>
                <a:ea typeface="Roboto"/>
                <a:cs typeface="Roboto"/>
                <a:sym typeface="Roboto"/>
              </a:rPr>
              <a:t>Abortado</a:t>
            </a:r>
            <a:endParaRPr b="0" i="0" sz="1600" u="none" cap="none" strike="noStrike"/>
          </a:p>
        </p:txBody>
      </p:sp>
      <p:sp>
        <p:nvSpPr>
          <p:cNvPr id="283" name="Google Shape;283;p9"/>
          <p:cNvSpPr/>
          <p:nvPr/>
        </p:nvSpPr>
        <p:spPr>
          <a:xfrm>
            <a:off x="801410" y="6984802"/>
            <a:ext cx="13027581" cy="58674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"/>
          <p:cNvSpPr/>
          <p:nvPr/>
        </p:nvSpPr>
        <p:spPr>
          <a:xfrm>
            <a:off x="1005602" y="7114818"/>
            <a:ext cx="890707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1600" u="none" cap="none" strike="noStrike"/>
          </a:p>
        </p:txBody>
      </p:sp>
      <p:sp>
        <p:nvSpPr>
          <p:cNvPr id="285" name="Google Shape;285;p9"/>
          <p:cNvSpPr/>
          <p:nvPr/>
        </p:nvSpPr>
        <p:spPr>
          <a:xfrm>
            <a:off x="2312075" y="7114818"/>
            <a:ext cx="6098024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Portabilidad hacia nuevas franquicias</a:t>
            </a:r>
            <a:endParaRPr b="0" i="0" sz="1600" u="none" cap="none" strike="noStrike"/>
          </a:p>
        </p:txBody>
      </p:sp>
      <p:sp>
        <p:nvSpPr>
          <p:cNvPr id="286" name="Google Shape;286;p9"/>
          <p:cNvSpPr/>
          <p:nvPr/>
        </p:nvSpPr>
        <p:spPr>
          <a:xfrm>
            <a:off x="8825865" y="7114818"/>
            <a:ext cx="479905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Pendiente Proyecto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2025-08-27T04:28:48Z</dcterms:created>
</cp:coreProperties>
</file>